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6" r:id="rId2"/>
    <p:sldId id="285" r:id="rId3"/>
    <p:sldId id="286" r:id="rId4"/>
    <p:sldId id="287" r:id="rId5"/>
    <p:sldId id="307" r:id="rId6"/>
    <p:sldId id="302" r:id="rId7"/>
    <p:sldId id="300" r:id="rId8"/>
    <p:sldId id="296" r:id="rId9"/>
    <p:sldId id="308" r:id="rId10"/>
    <p:sldId id="311" r:id="rId11"/>
    <p:sldId id="313" r:id="rId12"/>
    <p:sldId id="314" r:id="rId13"/>
    <p:sldId id="315" r:id="rId14"/>
    <p:sldId id="310" r:id="rId15"/>
    <p:sldId id="312" r:id="rId16"/>
    <p:sldId id="309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59" autoAdjust="0"/>
  </p:normalViewPr>
  <p:slideViewPr>
    <p:cSldViewPr>
      <p:cViewPr>
        <p:scale>
          <a:sx n="120" d="100"/>
          <a:sy n="120" d="100"/>
        </p:scale>
        <p:origin x="-7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A108D-F46C-40AE-B6B1-7F383DBEDFC5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9B0436-AA14-4D4C-8A82-0A211BC1D1A0}">
      <dgm:prSet phldrT="[Текст]"/>
      <dgm:spPr/>
      <dgm:t>
        <a:bodyPr/>
        <a:lstStyle/>
        <a:p>
          <a:r>
            <a:rPr lang="ru-RU" dirty="0" smtClean="0"/>
            <a:t>Образовательная организация</a:t>
          </a:r>
          <a:endParaRPr lang="ru-RU" dirty="0"/>
        </a:p>
      </dgm:t>
    </dgm:pt>
    <dgm:pt modelId="{3BE33B07-8D46-43DB-964F-CFB07AC72F5B}" type="parTrans" cxnId="{083C780C-6CF3-4D38-8967-C06E5A6F3815}">
      <dgm:prSet/>
      <dgm:spPr/>
      <dgm:t>
        <a:bodyPr/>
        <a:lstStyle/>
        <a:p>
          <a:endParaRPr lang="ru-RU"/>
        </a:p>
      </dgm:t>
    </dgm:pt>
    <dgm:pt modelId="{126CF397-0F4E-41F5-BF8C-9601DCE23609}" type="sibTrans" cxnId="{083C780C-6CF3-4D38-8967-C06E5A6F3815}">
      <dgm:prSet/>
      <dgm:spPr/>
      <dgm:t>
        <a:bodyPr/>
        <a:lstStyle/>
        <a:p>
          <a:endParaRPr lang="ru-RU"/>
        </a:p>
      </dgm:t>
    </dgm:pt>
    <dgm:pt modelId="{143E3B4B-5374-4D48-89D5-CD7E3F2B63B1}">
      <dgm:prSet phldrT="[Текст]"/>
      <dgm:spPr/>
      <dgm:t>
        <a:bodyPr/>
        <a:lstStyle/>
        <a:p>
          <a:r>
            <a:rPr lang="ru-RU" dirty="0" smtClean="0"/>
            <a:t>Министерство образования Нижегородской области</a:t>
          </a:r>
          <a:endParaRPr lang="ru-RU" dirty="0"/>
        </a:p>
      </dgm:t>
    </dgm:pt>
    <dgm:pt modelId="{35FD66C2-5803-4584-A2AF-31D9B7B75D0F}" type="parTrans" cxnId="{5554E137-9BBE-49B5-A01E-631D955FE2B2}">
      <dgm:prSet/>
      <dgm:spPr/>
      <dgm:t>
        <a:bodyPr/>
        <a:lstStyle/>
        <a:p>
          <a:endParaRPr lang="ru-RU"/>
        </a:p>
      </dgm:t>
    </dgm:pt>
    <dgm:pt modelId="{F3BE3B63-1AEB-4EBB-A994-44F39BA8C439}" type="sibTrans" cxnId="{5554E137-9BBE-49B5-A01E-631D955FE2B2}">
      <dgm:prSet/>
      <dgm:spPr/>
      <dgm:t>
        <a:bodyPr/>
        <a:lstStyle/>
        <a:p>
          <a:endParaRPr lang="ru-RU"/>
        </a:p>
      </dgm:t>
    </dgm:pt>
    <dgm:pt modelId="{640D4000-CE72-457A-B9B0-318ADF2BB9D8}">
      <dgm:prSet phldrT="[Текст]"/>
      <dgm:spPr/>
      <dgm:t>
        <a:bodyPr/>
        <a:lstStyle/>
        <a:p>
          <a:r>
            <a:rPr lang="ru-RU" dirty="0" smtClean="0"/>
            <a:t>Органы, осуществляющие контроль(надзор) в сфере образования</a:t>
          </a:r>
          <a:endParaRPr lang="ru-RU" dirty="0"/>
        </a:p>
      </dgm:t>
    </dgm:pt>
    <dgm:pt modelId="{CB2A0520-8E7C-424C-AF20-AFA79B419276}" type="parTrans" cxnId="{7768E28E-535B-480F-B571-72DD59D77834}">
      <dgm:prSet/>
      <dgm:spPr/>
      <dgm:t>
        <a:bodyPr/>
        <a:lstStyle/>
        <a:p>
          <a:endParaRPr lang="ru-RU"/>
        </a:p>
      </dgm:t>
    </dgm:pt>
    <dgm:pt modelId="{07336F4A-0975-4B3E-B6AD-6EC12ED1A7A9}" type="sibTrans" cxnId="{7768E28E-535B-480F-B571-72DD59D77834}">
      <dgm:prSet/>
      <dgm:spPr/>
      <dgm:t>
        <a:bodyPr/>
        <a:lstStyle/>
        <a:p>
          <a:endParaRPr lang="ru-RU"/>
        </a:p>
      </dgm:t>
    </dgm:pt>
    <dgm:pt modelId="{13F031FB-7FDC-4E2F-879D-CFA194846CAE}">
      <dgm:prSet phldrT="[Текст]"/>
      <dgm:spPr/>
      <dgm:t>
        <a:bodyPr/>
        <a:lstStyle/>
        <a:p>
          <a:r>
            <a:rPr lang="ru-RU" dirty="0" smtClean="0"/>
            <a:t>Управление образования администрации Володарского муниципального района</a:t>
          </a:r>
          <a:endParaRPr lang="ru-RU" dirty="0"/>
        </a:p>
      </dgm:t>
    </dgm:pt>
    <dgm:pt modelId="{A88507C2-790D-44B6-B607-B7AC4F86E93A}" type="parTrans" cxnId="{465A0D04-3AC3-49ED-B933-915412642D4A}">
      <dgm:prSet/>
      <dgm:spPr/>
      <dgm:t>
        <a:bodyPr/>
        <a:lstStyle/>
        <a:p>
          <a:endParaRPr lang="ru-RU"/>
        </a:p>
      </dgm:t>
    </dgm:pt>
    <dgm:pt modelId="{1ABD4B82-EFD6-4D53-A2A2-6CD6B1327F69}" type="sibTrans" cxnId="{465A0D04-3AC3-49ED-B933-915412642D4A}">
      <dgm:prSet/>
      <dgm:spPr/>
      <dgm:t>
        <a:bodyPr/>
        <a:lstStyle/>
        <a:p>
          <a:endParaRPr lang="ru-RU"/>
        </a:p>
      </dgm:t>
    </dgm:pt>
    <dgm:pt modelId="{01A74DE9-EC93-4A11-ADFA-7D22D63D1378}">
      <dgm:prSet phldrT="[Текст]"/>
      <dgm:spPr/>
      <dgm:t>
        <a:bodyPr/>
        <a:lstStyle/>
        <a:p>
          <a:r>
            <a:rPr lang="ru-RU" dirty="0" smtClean="0"/>
            <a:t>Прокуратура Володарского района</a:t>
          </a:r>
          <a:endParaRPr lang="ru-RU" dirty="0"/>
        </a:p>
      </dgm:t>
    </dgm:pt>
    <dgm:pt modelId="{78830E26-7B31-4957-BF80-0A1C0E577BCF}" type="parTrans" cxnId="{0BF6B444-A6B0-473C-89FF-B16F853222DC}">
      <dgm:prSet/>
      <dgm:spPr/>
      <dgm:t>
        <a:bodyPr/>
        <a:lstStyle/>
        <a:p>
          <a:endParaRPr lang="ru-RU"/>
        </a:p>
      </dgm:t>
    </dgm:pt>
    <dgm:pt modelId="{0A022338-1A16-47C8-90DB-E9FE401C6FE6}" type="sibTrans" cxnId="{0BF6B444-A6B0-473C-89FF-B16F853222DC}">
      <dgm:prSet/>
      <dgm:spPr/>
      <dgm:t>
        <a:bodyPr/>
        <a:lstStyle/>
        <a:p>
          <a:endParaRPr lang="ru-RU"/>
        </a:p>
      </dgm:t>
    </dgm:pt>
    <dgm:pt modelId="{336D6D2E-614D-4B41-8E89-280B25AA7E31}" type="pres">
      <dgm:prSet presAssocID="{3D0A108D-F46C-40AE-B6B1-7F383DBEDF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E04D2-CBE9-4D83-BDA1-0766A9925DB9}" type="pres">
      <dgm:prSet presAssocID="{AD9B0436-AA14-4D4C-8A82-0A211BC1D1A0}" presName="centerShape" presStyleLbl="node0" presStyleIdx="0" presStyleCnt="1"/>
      <dgm:spPr/>
      <dgm:t>
        <a:bodyPr/>
        <a:lstStyle/>
        <a:p>
          <a:endParaRPr lang="ru-RU"/>
        </a:p>
      </dgm:t>
    </dgm:pt>
    <dgm:pt modelId="{29800BC2-0D94-4012-A0C8-66EC82E5A2E2}" type="pres">
      <dgm:prSet presAssocID="{35FD66C2-5803-4584-A2AF-31D9B7B75D0F}" presName="Name9" presStyleLbl="parChTrans1D2" presStyleIdx="0" presStyleCnt="4"/>
      <dgm:spPr/>
      <dgm:t>
        <a:bodyPr/>
        <a:lstStyle/>
        <a:p>
          <a:endParaRPr lang="ru-RU"/>
        </a:p>
      </dgm:t>
    </dgm:pt>
    <dgm:pt modelId="{BB590FCD-6203-48A4-8CFD-BACEC5751208}" type="pres">
      <dgm:prSet presAssocID="{35FD66C2-5803-4584-A2AF-31D9B7B75D0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83FD081-B4A6-40DD-89C7-E67C9290D6F4}" type="pres">
      <dgm:prSet presAssocID="{143E3B4B-5374-4D48-89D5-CD7E3F2B63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F1040-6693-4A5A-93AE-596B953B6A54}" type="pres">
      <dgm:prSet presAssocID="{CB2A0520-8E7C-424C-AF20-AFA79B419276}" presName="Name9" presStyleLbl="parChTrans1D2" presStyleIdx="1" presStyleCnt="4"/>
      <dgm:spPr/>
      <dgm:t>
        <a:bodyPr/>
        <a:lstStyle/>
        <a:p>
          <a:endParaRPr lang="ru-RU"/>
        </a:p>
      </dgm:t>
    </dgm:pt>
    <dgm:pt modelId="{FA96F6C7-E67D-43CE-B521-B4F26E58C733}" type="pres">
      <dgm:prSet presAssocID="{CB2A0520-8E7C-424C-AF20-AFA79B4192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B677FD7-DAF9-4C64-8D62-3487832B38B5}" type="pres">
      <dgm:prSet presAssocID="{640D4000-CE72-457A-B9B0-318ADF2BB9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9782F-5AC2-41F8-BDBB-FCE9FB9CE942}" type="pres">
      <dgm:prSet presAssocID="{A88507C2-790D-44B6-B607-B7AC4F86E93A}" presName="Name9" presStyleLbl="parChTrans1D2" presStyleIdx="2" presStyleCnt="4"/>
      <dgm:spPr/>
      <dgm:t>
        <a:bodyPr/>
        <a:lstStyle/>
        <a:p>
          <a:endParaRPr lang="ru-RU"/>
        </a:p>
      </dgm:t>
    </dgm:pt>
    <dgm:pt modelId="{D8362638-4683-4F30-9732-2AE8E3C04278}" type="pres">
      <dgm:prSet presAssocID="{A88507C2-790D-44B6-B607-B7AC4F86E93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AEB7894-28D4-452D-865D-59AEB46AF6CA}" type="pres">
      <dgm:prSet presAssocID="{13F031FB-7FDC-4E2F-879D-CFA194846C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6BFDC-5037-4609-928B-0377EEA26AA2}" type="pres">
      <dgm:prSet presAssocID="{78830E26-7B31-4957-BF80-0A1C0E577BCF}" presName="Name9" presStyleLbl="parChTrans1D2" presStyleIdx="3" presStyleCnt="4"/>
      <dgm:spPr/>
      <dgm:t>
        <a:bodyPr/>
        <a:lstStyle/>
        <a:p>
          <a:endParaRPr lang="ru-RU"/>
        </a:p>
      </dgm:t>
    </dgm:pt>
    <dgm:pt modelId="{A1ACE52A-291C-4E6F-B8A3-577EA410C473}" type="pres">
      <dgm:prSet presAssocID="{78830E26-7B31-4957-BF80-0A1C0E577BC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A68297F-205E-4132-8190-CCE1D21A3C89}" type="pres">
      <dgm:prSet presAssocID="{01A74DE9-EC93-4A11-ADFA-7D22D63D13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2DA90-4BD6-44A3-823C-4DD603EF7A0E}" type="presOf" srcId="{13F031FB-7FDC-4E2F-879D-CFA194846CAE}" destId="{8AEB7894-28D4-452D-865D-59AEB46AF6CA}" srcOrd="0" destOrd="0" presId="urn:microsoft.com/office/officeart/2005/8/layout/radial1"/>
    <dgm:cxn modelId="{083C780C-6CF3-4D38-8967-C06E5A6F3815}" srcId="{3D0A108D-F46C-40AE-B6B1-7F383DBEDFC5}" destId="{AD9B0436-AA14-4D4C-8A82-0A211BC1D1A0}" srcOrd="0" destOrd="0" parTransId="{3BE33B07-8D46-43DB-964F-CFB07AC72F5B}" sibTransId="{126CF397-0F4E-41F5-BF8C-9601DCE23609}"/>
    <dgm:cxn modelId="{DB6B9E04-2EE5-4C10-820A-C31C0F32D116}" type="presOf" srcId="{35FD66C2-5803-4584-A2AF-31D9B7B75D0F}" destId="{29800BC2-0D94-4012-A0C8-66EC82E5A2E2}" srcOrd="0" destOrd="0" presId="urn:microsoft.com/office/officeart/2005/8/layout/radial1"/>
    <dgm:cxn modelId="{465A0D04-3AC3-49ED-B933-915412642D4A}" srcId="{AD9B0436-AA14-4D4C-8A82-0A211BC1D1A0}" destId="{13F031FB-7FDC-4E2F-879D-CFA194846CAE}" srcOrd="2" destOrd="0" parTransId="{A88507C2-790D-44B6-B607-B7AC4F86E93A}" sibTransId="{1ABD4B82-EFD6-4D53-A2A2-6CD6B1327F69}"/>
    <dgm:cxn modelId="{74FAE131-52D0-4C6D-8D4E-E8041B6AC31D}" type="presOf" srcId="{AD9B0436-AA14-4D4C-8A82-0A211BC1D1A0}" destId="{522E04D2-CBE9-4D83-BDA1-0766A9925DB9}" srcOrd="0" destOrd="0" presId="urn:microsoft.com/office/officeart/2005/8/layout/radial1"/>
    <dgm:cxn modelId="{B471BB1C-291E-4AED-837D-EFF409CAFEEF}" type="presOf" srcId="{01A74DE9-EC93-4A11-ADFA-7D22D63D1378}" destId="{0A68297F-205E-4132-8190-CCE1D21A3C89}" srcOrd="0" destOrd="0" presId="urn:microsoft.com/office/officeart/2005/8/layout/radial1"/>
    <dgm:cxn modelId="{5554E137-9BBE-49B5-A01E-631D955FE2B2}" srcId="{AD9B0436-AA14-4D4C-8A82-0A211BC1D1A0}" destId="{143E3B4B-5374-4D48-89D5-CD7E3F2B63B1}" srcOrd="0" destOrd="0" parTransId="{35FD66C2-5803-4584-A2AF-31D9B7B75D0F}" sibTransId="{F3BE3B63-1AEB-4EBB-A994-44F39BA8C439}"/>
    <dgm:cxn modelId="{938952C8-0A4D-47A0-8ABB-D7D72144194B}" type="presOf" srcId="{143E3B4B-5374-4D48-89D5-CD7E3F2B63B1}" destId="{983FD081-B4A6-40DD-89C7-E67C9290D6F4}" srcOrd="0" destOrd="0" presId="urn:microsoft.com/office/officeart/2005/8/layout/radial1"/>
    <dgm:cxn modelId="{DA3CC483-E304-47B1-A527-6D9090321F17}" type="presOf" srcId="{78830E26-7B31-4957-BF80-0A1C0E577BCF}" destId="{D8C6BFDC-5037-4609-928B-0377EEA26AA2}" srcOrd="0" destOrd="0" presId="urn:microsoft.com/office/officeart/2005/8/layout/radial1"/>
    <dgm:cxn modelId="{1FE38F75-FBCC-4C08-B04E-77C13A5C9315}" type="presOf" srcId="{A88507C2-790D-44B6-B607-B7AC4F86E93A}" destId="{D8362638-4683-4F30-9732-2AE8E3C04278}" srcOrd="1" destOrd="0" presId="urn:microsoft.com/office/officeart/2005/8/layout/radial1"/>
    <dgm:cxn modelId="{9A6348B5-16B1-4DED-9531-137871053D1B}" type="presOf" srcId="{78830E26-7B31-4957-BF80-0A1C0E577BCF}" destId="{A1ACE52A-291C-4E6F-B8A3-577EA410C473}" srcOrd="1" destOrd="0" presId="urn:microsoft.com/office/officeart/2005/8/layout/radial1"/>
    <dgm:cxn modelId="{6638D346-6666-4087-B407-6EB640FF320A}" type="presOf" srcId="{640D4000-CE72-457A-B9B0-318ADF2BB9D8}" destId="{3B677FD7-DAF9-4C64-8D62-3487832B38B5}" srcOrd="0" destOrd="0" presId="urn:microsoft.com/office/officeart/2005/8/layout/radial1"/>
    <dgm:cxn modelId="{5CAF61D4-FC1D-42A0-86D6-4669E5298492}" type="presOf" srcId="{35FD66C2-5803-4584-A2AF-31D9B7B75D0F}" destId="{BB590FCD-6203-48A4-8CFD-BACEC5751208}" srcOrd="1" destOrd="0" presId="urn:microsoft.com/office/officeart/2005/8/layout/radial1"/>
    <dgm:cxn modelId="{7768E28E-535B-480F-B571-72DD59D77834}" srcId="{AD9B0436-AA14-4D4C-8A82-0A211BC1D1A0}" destId="{640D4000-CE72-457A-B9B0-318ADF2BB9D8}" srcOrd="1" destOrd="0" parTransId="{CB2A0520-8E7C-424C-AF20-AFA79B419276}" sibTransId="{07336F4A-0975-4B3E-B6AD-6EC12ED1A7A9}"/>
    <dgm:cxn modelId="{740A2CD9-BF6F-4360-8DFF-EF52CABBFD55}" type="presOf" srcId="{A88507C2-790D-44B6-B607-B7AC4F86E93A}" destId="{C1C9782F-5AC2-41F8-BDBB-FCE9FB9CE942}" srcOrd="0" destOrd="0" presId="urn:microsoft.com/office/officeart/2005/8/layout/radial1"/>
    <dgm:cxn modelId="{648E19D7-15B2-4A80-9DE1-B1EE8C8130E4}" type="presOf" srcId="{CB2A0520-8E7C-424C-AF20-AFA79B419276}" destId="{FA96F6C7-E67D-43CE-B521-B4F26E58C733}" srcOrd="1" destOrd="0" presId="urn:microsoft.com/office/officeart/2005/8/layout/radial1"/>
    <dgm:cxn modelId="{78E3870D-389D-4E56-ABD6-9A3392F45F4A}" type="presOf" srcId="{CB2A0520-8E7C-424C-AF20-AFA79B419276}" destId="{8E0F1040-6693-4A5A-93AE-596B953B6A54}" srcOrd="0" destOrd="0" presId="urn:microsoft.com/office/officeart/2005/8/layout/radial1"/>
    <dgm:cxn modelId="{8FAFEEFB-6DA2-4984-9E94-DDDA8A33981A}" type="presOf" srcId="{3D0A108D-F46C-40AE-B6B1-7F383DBEDFC5}" destId="{336D6D2E-614D-4B41-8E89-280B25AA7E31}" srcOrd="0" destOrd="0" presId="urn:microsoft.com/office/officeart/2005/8/layout/radial1"/>
    <dgm:cxn modelId="{0BF6B444-A6B0-473C-89FF-B16F853222DC}" srcId="{AD9B0436-AA14-4D4C-8A82-0A211BC1D1A0}" destId="{01A74DE9-EC93-4A11-ADFA-7D22D63D1378}" srcOrd="3" destOrd="0" parTransId="{78830E26-7B31-4957-BF80-0A1C0E577BCF}" sibTransId="{0A022338-1A16-47C8-90DB-E9FE401C6FE6}"/>
    <dgm:cxn modelId="{BABE4FA5-C8A1-479B-88E9-184678A94630}" type="presParOf" srcId="{336D6D2E-614D-4B41-8E89-280B25AA7E31}" destId="{522E04D2-CBE9-4D83-BDA1-0766A9925DB9}" srcOrd="0" destOrd="0" presId="urn:microsoft.com/office/officeart/2005/8/layout/radial1"/>
    <dgm:cxn modelId="{C2446CEC-242C-4A3E-8B2C-C7EFC71D087B}" type="presParOf" srcId="{336D6D2E-614D-4B41-8E89-280B25AA7E31}" destId="{29800BC2-0D94-4012-A0C8-66EC82E5A2E2}" srcOrd="1" destOrd="0" presId="urn:microsoft.com/office/officeart/2005/8/layout/radial1"/>
    <dgm:cxn modelId="{56B6F902-8FBE-4AA2-985F-244D33233F83}" type="presParOf" srcId="{29800BC2-0D94-4012-A0C8-66EC82E5A2E2}" destId="{BB590FCD-6203-48A4-8CFD-BACEC5751208}" srcOrd="0" destOrd="0" presId="urn:microsoft.com/office/officeart/2005/8/layout/radial1"/>
    <dgm:cxn modelId="{5A9A1909-398E-445D-A8F4-9E1DA187CFA5}" type="presParOf" srcId="{336D6D2E-614D-4B41-8E89-280B25AA7E31}" destId="{983FD081-B4A6-40DD-89C7-E67C9290D6F4}" srcOrd="2" destOrd="0" presId="urn:microsoft.com/office/officeart/2005/8/layout/radial1"/>
    <dgm:cxn modelId="{5FBB1DC4-3450-4C17-AF0C-75CAF53204F2}" type="presParOf" srcId="{336D6D2E-614D-4B41-8E89-280B25AA7E31}" destId="{8E0F1040-6693-4A5A-93AE-596B953B6A54}" srcOrd="3" destOrd="0" presId="urn:microsoft.com/office/officeart/2005/8/layout/radial1"/>
    <dgm:cxn modelId="{6F99E368-CCF6-4E07-8316-9249BA27F932}" type="presParOf" srcId="{8E0F1040-6693-4A5A-93AE-596B953B6A54}" destId="{FA96F6C7-E67D-43CE-B521-B4F26E58C733}" srcOrd="0" destOrd="0" presId="urn:microsoft.com/office/officeart/2005/8/layout/radial1"/>
    <dgm:cxn modelId="{6BB54632-2AC5-490B-BE9A-C977FEBD4A7D}" type="presParOf" srcId="{336D6D2E-614D-4B41-8E89-280B25AA7E31}" destId="{3B677FD7-DAF9-4C64-8D62-3487832B38B5}" srcOrd="4" destOrd="0" presId="urn:microsoft.com/office/officeart/2005/8/layout/radial1"/>
    <dgm:cxn modelId="{523A475A-F13B-4F92-9CA7-AB1A70BDF9E9}" type="presParOf" srcId="{336D6D2E-614D-4B41-8E89-280B25AA7E31}" destId="{C1C9782F-5AC2-41F8-BDBB-FCE9FB9CE942}" srcOrd="5" destOrd="0" presId="urn:microsoft.com/office/officeart/2005/8/layout/radial1"/>
    <dgm:cxn modelId="{5CC27492-83C8-4137-AE83-1BF91F96E821}" type="presParOf" srcId="{C1C9782F-5AC2-41F8-BDBB-FCE9FB9CE942}" destId="{D8362638-4683-4F30-9732-2AE8E3C04278}" srcOrd="0" destOrd="0" presId="urn:microsoft.com/office/officeart/2005/8/layout/radial1"/>
    <dgm:cxn modelId="{A35B00C6-0528-4290-990E-1454D4799FED}" type="presParOf" srcId="{336D6D2E-614D-4B41-8E89-280B25AA7E31}" destId="{8AEB7894-28D4-452D-865D-59AEB46AF6CA}" srcOrd="6" destOrd="0" presId="urn:microsoft.com/office/officeart/2005/8/layout/radial1"/>
    <dgm:cxn modelId="{268AA381-7230-4396-A67A-4FAE3CBBC8BA}" type="presParOf" srcId="{336D6D2E-614D-4B41-8E89-280B25AA7E31}" destId="{D8C6BFDC-5037-4609-928B-0377EEA26AA2}" srcOrd="7" destOrd="0" presId="urn:microsoft.com/office/officeart/2005/8/layout/radial1"/>
    <dgm:cxn modelId="{3897D1B4-DE6A-4028-9181-2CE09433DFB8}" type="presParOf" srcId="{D8C6BFDC-5037-4609-928B-0377EEA26AA2}" destId="{A1ACE52A-291C-4E6F-B8A3-577EA410C473}" srcOrd="0" destOrd="0" presId="urn:microsoft.com/office/officeart/2005/8/layout/radial1"/>
    <dgm:cxn modelId="{146D89DC-EF73-4A00-9B96-2C24B60CC32B}" type="presParOf" srcId="{336D6D2E-614D-4B41-8E89-280B25AA7E31}" destId="{0A68297F-205E-4132-8190-CCE1D21A3C8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E04D2-CBE9-4D83-BDA1-0766A9925DB9}">
      <dsp:nvSpPr>
        <dsp:cNvPr id="0" name=""/>
        <dsp:cNvSpPr/>
      </dsp:nvSpPr>
      <dsp:spPr>
        <a:xfrm>
          <a:off x="3400537" y="1852365"/>
          <a:ext cx="1407837" cy="14078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Образовательная организация</a:t>
          </a:r>
          <a:endParaRPr lang="ru-RU" sz="900" kern="1200" dirty="0"/>
        </a:p>
      </dsp:txBody>
      <dsp:txXfrm>
        <a:off x="3400537" y="1852365"/>
        <a:ext cx="1407837" cy="1407837"/>
      </dsp:txXfrm>
    </dsp:sp>
    <dsp:sp modelId="{29800BC2-0D94-4012-A0C8-66EC82E5A2E2}">
      <dsp:nvSpPr>
        <dsp:cNvPr id="0" name=""/>
        <dsp:cNvSpPr/>
      </dsp:nvSpPr>
      <dsp:spPr>
        <a:xfrm rot="16200000">
          <a:off x="3891984" y="1624458"/>
          <a:ext cx="424943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424943" y="15435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093832" y="1629269"/>
        <a:ext cx="21247" cy="21247"/>
      </dsp:txXfrm>
    </dsp:sp>
    <dsp:sp modelId="{983FD081-B4A6-40DD-89C7-E67C9290D6F4}">
      <dsp:nvSpPr>
        <dsp:cNvPr id="0" name=""/>
        <dsp:cNvSpPr/>
      </dsp:nvSpPr>
      <dsp:spPr>
        <a:xfrm>
          <a:off x="3400537" y="19583"/>
          <a:ext cx="1407837" cy="14078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Министерство образования Нижегородской области</a:t>
          </a:r>
          <a:endParaRPr lang="ru-RU" sz="800" kern="1200" dirty="0"/>
        </a:p>
      </dsp:txBody>
      <dsp:txXfrm>
        <a:off x="3400537" y="19583"/>
        <a:ext cx="1407837" cy="1407837"/>
      </dsp:txXfrm>
    </dsp:sp>
    <dsp:sp modelId="{8E0F1040-6693-4A5A-93AE-596B953B6A54}">
      <dsp:nvSpPr>
        <dsp:cNvPr id="0" name=""/>
        <dsp:cNvSpPr/>
      </dsp:nvSpPr>
      <dsp:spPr>
        <a:xfrm>
          <a:off x="4808374" y="2540848"/>
          <a:ext cx="424943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424943" y="15435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0223" y="2545660"/>
        <a:ext cx="21247" cy="21247"/>
      </dsp:txXfrm>
    </dsp:sp>
    <dsp:sp modelId="{3B677FD7-DAF9-4C64-8D62-3487832B38B5}">
      <dsp:nvSpPr>
        <dsp:cNvPr id="0" name=""/>
        <dsp:cNvSpPr/>
      </dsp:nvSpPr>
      <dsp:spPr>
        <a:xfrm>
          <a:off x="5233318" y="1852365"/>
          <a:ext cx="1407837" cy="1407837"/>
        </a:xfrm>
        <a:prstGeom prst="ellips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Органы, осуществляющие контроль(надзор) в сфере образования</a:t>
          </a:r>
          <a:endParaRPr lang="ru-RU" sz="800" kern="1200" dirty="0"/>
        </a:p>
      </dsp:txBody>
      <dsp:txXfrm>
        <a:off x="5233318" y="1852365"/>
        <a:ext cx="1407837" cy="1407837"/>
      </dsp:txXfrm>
    </dsp:sp>
    <dsp:sp modelId="{C1C9782F-5AC2-41F8-BDBB-FCE9FB9CE942}">
      <dsp:nvSpPr>
        <dsp:cNvPr id="0" name=""/>
        <dsp:cNvSpPr/>
      </dsp:nvSpPr>
      <dsp:spPr>
        <a:xfrm rot="5400000">
          <a:off x="3891984" y="3457239"/>
          <a:ext cx="424943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424943" y="15435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093832" y="3462051"/>
        <a:ext cx="21247" cy="21247"/>
      </dsp:txXfrm>
    </dsp:sp>
    <dsp:sp modelId="{8AEB7894-28D4-452D-865D-59AEB46AF6CA}">
      <dsp:nvSpPr>
        <dsp:cNvPr id="0" name=""/>
        <dsp:cNvSpPr/>
      </dsp:nvSpPr>
      <dsp:spPr>
        <a:xfrm>
          <a:off x="3400537" y="3685146"/>
          <a:ext cx="1407837" cy="1407837"/>
        </a:xfrm>
        <a:prstGeom prst="ellips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Управление образования администрации Володарского муниципального района</a:t>
          </a:r>
          <a:endParaRPr lang="ru-RU" sz="800" kern="1200" dirty="0"/>
        </a:p>
      </dsp:txBody>
      <dsp:txXfrm>
        <a:off x="3400537" y="3685146"/>
        <a:ext cx="1407837" cy="1407837"/>
      </dsp:txXfrm>
    </dsp:sp>
    <dsp:sp modelId="{D8C6BFDC-5037-4609-928B-0377EEA26AA2}">
      <dsp:nvSpPr>
        <dsp:cNvPr id="0" name=""/>
        <dsp:cNvSpPr/>
      </dsp:nvSpPr>
      <dsp:spPr>
        <a:xfrm rot="10800000">
          <a:off x="2975593" y="2540848"/>
          <a:ext cx="424943" cy="30870"/>
        </a:xfrm>
        <a:custGeom>
          <a:avLst/>
          <a:gdLst/>
          <a:ahLst/>
          <a:cxnLst/>
          <a:rect l="0" t="0" r="0" b="0"/>
          <a:pathLst>
            <a:path>
              <a:moveTo>
                <a:pt x="0" y="15435"/>
              </a:moveTo>
              <a:lnTo>
                <a:pt x="424943" y="15435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77441" y="2545660"/>
        <a:ext cx="21247" cy="21247"/>
      </dsp:txXfrm>
    </dsp:sp>
    <dsp:sp modelId="{0A68297F-205E-4132-8190-CCE1D21A3C89}">
      <dsp:nvSpPr>
        <dsp:cNvPr id="0" name=""/>
        <dsp:cNvSpPr/>
      </dsp:nvSpPr>
      <dsp:spPr>
        <a:xfrm>
          <a:off x="1567755" y="1852365"/>
          <a:ext cx="1407837" cy="1407837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Прокуратура Володарского района</a:t>
          </a:r>
          <a:endParaRPr lang="ru-RU" sz="800" kern="1200" dirty="0"/>
        </a:p>
      </dsp:txBody>
      <dsp:txXfrm>
        <a:off x="1567755" y="1852365"/>
        <a:ext cx="1407837" cy="140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9EC7-EA51-41BA-9CF9-EF2A9DD7F01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7CD8-54D3-4D08-96B2-F080C0145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7CD8-54D3-4D08-96B2-F080C01454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FE0A40-2DA9-4EFD-9BC8-19E39AF40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051700-5FA1-45E3-BDEF-D1E18E260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E7CB3-6B79-41AC-B60C-1158AFA879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08418-1D88-48BF-8E65-845E7D559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F60F9-F60B-4FB9-8B9C-E79D5779E8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0FD8A-3EAA-4BE7-9160-FE4CC5DBF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C2AC0-C05D-46C8-B014-371D3D7E99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095D3-204B-4F93-985F-86B05D48A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656702-1199-476A-8E0C-4A965E51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CB58EB-5B67-4737-9D02-D79D3FF73D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F1F9DF-A8BB-444F-816D-7D34D511A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941168"/>
            <a:ext cx="7239000" cy="172819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ru-RU" sz="4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Стратегия развития информационного общества</a:t>
            </a:r>
            <a:endParaRPr lang="en-US" sz="4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iStock_000017121470Medium.jpg"/>
          <p:cNvPicPr>
            <a:picLocks noChangeAspect="1"/>
          </p:cNvPicPr>
          <p:nvPr/>
        </p:nvPicPr>
        <p:blipFill>
          <a:blip r:embed="rId2" cstate="print"/>
          <a:srcRect t="5729" b="10169"/>
          <a:stretch>
            <a:fillRect/>
          </a:stretch>
        </p:blipFill>
        <p:spPr>
          <a:xfrm>
            <a:off x="0" y="0"/>
            <a:ext cx="9144000" cy="494116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Book Antiqua" pitchFamily="18" charset="0"/>
              </a:rPr>
              <a:t>Обновление сведений, размещенных на официальном сайте образовательной организации , производится  </a:t>
            </a:r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не позднее 10 рабочих дней </a:t>
            </a:r>
            <a:r>
              <a:rPr lang="ru-RU" sz="1400" dirty="0" smtClean="0">
                <a:latin typeface="Book Antiqua" pitchFamily="18" charset="0"/>
              </a:rPr>
              <a:t>после их изменений.</a:t>
            </a:r>
          </a:p>
          <a:p>
            <a:pPr>
              <a:buNone/>
            </a:pPr>
            <a:r>
              <a:rPr lang="ru-RU" sz="1400" b="1" dirty="0" smtClean="0">
                <a:latin typeface="Book Antiqua" pitchFamily="18" charset="0"/>
              </a:rPr>
              <a:t>пункт 6 Правил размещения на официальном сайте образовательной организации в </a:t>
            </a:r>
          </a:p>
          <a:p>
            <a:pPr>
              <a:buNone/>
            </a:pPr>
            <a:r>
              <a:rPr lang="ru-RU" sz="1400" b="1" dirty="0" smtClean="0">
                <a:latin typeface="Book Antiqua" pitchFamily="18" charset="0"/>
              </a:rPr>
              <a:t>информационно-телекоммуникационной сети «Интернет» и обновления информации </a:t>
            </a:r>
          </a:p>
          <a:p>
            <a:pPr>
              <a:buNone/>
            </a:pPr>
            <a:r>
              <a:rPr lang="ru-RU" sz="1400" b="1" dirty="0" smtClean="0">
                <a:latin typeface="Book Antiqua" pitchFamily="18" charset="0"/>
              </a:rPr>
              <a:t>об образовательной организации, утвержденных постановлением Правительства </a:t>
            </a:r>
          </a:p>
          <a:p>
            <a:pPr>
              <a:buNone/>
            </a:pPr>
            <a:r>
              <a:rPr lang="ru-RU" sz="1400" b="1" dirty="0" smtClean="0">
                <a:latin typeface="Book Antiqua" pitchFamily="18" charset="0"/>
              </a:rPr>
              <a:t>Российской Федерации от 10.07.2013 г. № 582.</a:t>
            </a:r>
          </a:p>
          <a:p>
            <a:pPr>
              <a:buNone/>
            </a:pPr>
            <a:endParaRPr lang="ru-RU" sz="1400" dirty="0" smtClean="0">
              <a:latin typeface="Book Antiqua" pitchFamily="18" charset="0"/>
            </a:endParaRPr>
          </a:p>
          <a:p>
            <a:pPr>
              <a:buNone/>
            </a:pPr>
            <a:endParaRPr lang="ru-RU" sz="1400" dirty="0" smtClean="0">
              <a:latin typeface="Book Antiqua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Обновление информации на сайте образовательной организации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52"/>
            <a:ext cx="8283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Наполняемость сайтов ОО по состоянию на 10 февраля 2014г.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714357"/>
          <a:ext cx="8429681" cy="5500723"/>
        </p:xfrm>
        <a:graphic>
          <a:graphicData uri="http://schemas.openxmlformats.org/drawingml/2006/table">
            <a:tbl>
              <a:tblPr/>
              <a:tblGrid>
                <a:gridCol w="2566123"/>
                <a:gridCol w="380554"/>
                <a:gridCol w="444330"/>
                <a:gridCol w="354416"/>
                <a:gridCol w="350236"/>
                <a:gridCol w="406691"/>
                <a:gridCol w="370620"/>
                <a:gridCol w="370620"/>
                <a:gridCol w="444330"/>
                <a:gridCol w="370620"/>
                <a:gridCol w="370620"/>
                <a:gridCol w="370620"/>
                <a:gridCol w="444330"/>
                <a:gridCol w="370620"/>
                <a:gridCol w="464715"/>
                <a:gridCol w="350236"/>
              </a:tblGrid>
              <a:tr h="144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Критерии / № ОУ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4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 сведения: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2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1)-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о дате создания образовательного учреждения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21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о структуре образовательного учреждения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4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3)-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о реализуемых основных и дополнительных образовательных программах с указанием численности лиц, обучающихся за счет средств соответствующего бюджета бюджетной системы Российской Федерации, по договорам с физическими и (или) юридическими лицами с оплатой ими стоимости обучения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Не нашла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0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4)-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о </a:t>
                      </a:r>
                      <a:r>
                        <a:rPr lang="ru-RU" sz="600" u="sng">
                          <a:latin typeface="Times New Roman"/>
                          <a:ea typeface="Times New Roman"/>
                        </a:rPr>
                        <a:t>персональном 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составе педагогических работников с указанием уровня образования и квалификации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Есть,с презентацией,супер!!!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4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5)-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о материально-техническом обеспечении и об оснащенности образовательного процесса (в том числе о наличии библиотеки, общежитий, спортивных сооружений, об условиях питания, медицинского обслуживания, о доступе к информационным системам и информационно-телекоммуникационным сетям)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2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6)-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об электронных образовательных ресурсах, доступ к которым обеспечивается обучающимся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02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7)-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о поступлении и расходовании финансовых и материальных средств по итогам финансового года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За 2012г.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 увидела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 нашла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за 2012г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За 2013г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за 2 кв.2013г.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За 2013г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44248">
                <a:tc grid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копии: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8)-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документа, подтверждающего наличие лицензии на осуществление образовательной деятельности (с приложениями)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Ошибка, не открыла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, без приложений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Есть,бессрочная,но на тит.листе истекла в 2011г.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605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9)-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 свидетельства о государственной аккредитации (с приложениями)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Ошибка, не открыла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Открывается Устав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Есть,до 2016г., но на тит.листе истекла в 2011г.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2722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10)-</a:t>
                      </a: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 утвержденных в установленном порядке плана финансово-хозяйственной деятельности или бюджетной сметы образовательного учреждения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i="1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36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На момент проверки Планы ФХД на 2014 год всех ОО находились на согласовании в Управлении образования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11) Устав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2011г.,без изменений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 нашла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 открывается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764704"/>
          <a:ext cx="8143925" cy="5500725"/>
        </p:xfrm>
        <a:graphic>
          <a:graphicData uri="http://schemas.openxmlformats.org/drawingml/2006/table">
            <a:tbl>
              <a:tblPr/>
              <a:tblGrid>
                <a:gridCol w="2479137"/>
                <a:gridCol w="367654"/>
                <a:gridCol w="429266"/>
                <a:gridCol w="342402"/>
                <a:gridCol w="338363"/>
                <a:gridCol w="392905"/>
                <a:gridCol w="358057"/>
                <a:gridCol w="358057"/>
                <a:gridCol w="429266"/>
                <a:gridCol w="358057"/>
                <a:gridCol w="358057"/>
                <a:gridCol w="358057"/>
                <a:gridCol w="429266"/>
                <a:gridCol w="358057"/>
                <a:gridCol w="448961"/>
                <a:gridCol w="338363"/>
              </a:tblGrid>
              <a:tr h="7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12) (Нормативная база)локальные акты 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Закон образовании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Правила приема обучающихся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Правила внутреннего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</a:rPr>
                        <a:t>труд.распорядка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Коллективный </a:t>
                      </a:r>
                      <a:r>
                        <a:rPr lang="ru-RU" sz="600" dirty="0" err="1">
                          <a:latin typeface="Times New Roman"/>
                          <a:ea typeface="Times New Roman"/>
                        </a:rPr>
                        <a:t>труд.договор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3266-1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По школе 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3266-1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На 2011-2013гг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На МОУ, так и не исправлено!!!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По 2013г на МОУ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78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13) отчет о результатах самообследования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Карта  ОО 2011г.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Анализ УМР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2012-2013гг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50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14) порядок оказания платных образовательных услуг, </a:t>
                      </a:r>
                      <a:r>
                        <a:rPr lang="ru-RU" sz="600" dirty="0">
                          <a:latin typeface="Times New Roman"/>
                          <a:ea typeface="Times New Roman"/>
                        </a:rPr>
                        <a:t>в том числе образец договора об оказании платных образовательных услуг, с указанием стоимости платных образовательных услуг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не оказывают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Есть,не оказывают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очень хорошая информация,не оказывают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Есть,не оказывают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не оказывают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в наилучшем виде, оказывают.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не оказывают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, не оказывают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Нет,не оказывают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,в полном объеме, оказывают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не оказывают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Есть,оказывают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Нет,не оказывают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,не оказывают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64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15) расписание уроков, факультативов и кружков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3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16) календарный учебный график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47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17) публичный отчет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но за 2011-2012гг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78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18) проект развития и программа развития ОУ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Пусто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Страничка не существует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228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19) ФГОСы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Есть,только  нормативная база, по школе 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Есть,только  нормативная база, по школе 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Есть,по школе в т.ч.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Есть,только  нормативная база, по школе 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Есть,только  нормативная база, по школе 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Есть,огромно количество информации по самой школе, молодцы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Есть,много информации по школе,молодцы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 с информацией по школе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Есть, очень много информации по </a:t>
                      </a:r>
                      <a:r>
                        <a:rPr lang="ru-RU" sz="500" dirty="0" err="1">
                          <a:latin typeface="Times New Roman"/>
                          <a:ea typeface="Times New Roman"/>
                        </a:rPr>
                        <a:t>школе,молодцы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, закон об образовании 3266-1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 err="1">
                          <a:latin typeface="Times New Roman"/>
                          <a:ea typeface="Times New Roman"/>
                        </a:rPr>
                        <a:t>Есть,только</a:t>
                      </a: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  нормативная база, по школе нет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Есть,только  нормативная база, по школе 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7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</a:rPr>
                        <a:t>20) страничка новости (дата последнего обновления, архив новостей,  фото мероприятий)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Страничка пустая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Есть,нет фото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Только фото, без комментариев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Есть,очень интересная страничка,зачитаешься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</a:rPr>
                        <a:t>21) Ведение электронного дневника и журнала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</a:rPr>
                        <a:t>Нет  ссылки!!!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40829" marR="40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476672"/>
          <a:ext cx="8215371" cy="5786479"/>
        </p:xfrm>
        <a:graphic>
          <a:graphicData uri="http://schemas.openxmlformats.org/drawingml/2006/table">
            <a:tbl>
              <a:tblPr/>
              <a:tblGrid>
                <a:gridCol w="2500885"/>
                <a:gridCol w="370878"/>
                <a:gridCol w="433031"/>
                <a:gridCol w="345407"/>
                <a:gridCol w="341332"/>
                <a:gridCol w="396350"/>
                <a:gridCol w="361199"/>
                <a:gridCol w="361199"/>
                <a:gridCol w="433031"/>
                <a:gridCol w="361199"/>
                <a:gridCol w="361199"/>
                <a:gridCol w="361199"/>
                <a:gridCol w="433031"/>
                <a:gridCol w="361199"/>
                <a:gridCol w="452900"/>
                <a:gridCol w="341332"/>
              </a:tblGrid>
              <a:tr h="1337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22) страница для родителей (заявление, правила приема  и т.д.) (дата последнего обновления)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Открывается Программа развития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Есть,но информация старая (доход для малоимущих сегодня другой)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Инф-я в разделе «Метод.кабинет»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23) ссылка на сайт УО и других вышестоящих организаций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Только телефоны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Только контакты школы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Только телефоны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59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24) Страничка для учеников (информация о ЕГЭ/ГИА и др.)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Мало информации от школы, есть ссылка на сайт о ЕГЭ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Очень много информации по школе, молодцы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Есть, в т.ч.анализ по школе,молодцы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Начальная школа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Начальная школа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,огромно количество информации по школе, молодцы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Только нормативка,по школе анализа нет или за 2011-2012 гг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с анализом по школе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62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25) Методический кабинет (психологическая информация и др.)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62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26) школьное питание </a:t>
                      </a:r>
                      <a:r>
                        <a:rPr lang="ru-RU" sz="600">
                          <a:latin typeface="Times New Roman"/>
                          <a:ea typeface="Times New Roman"/>
                        </a:rPr>
                        <a:t>(кто осуществляет, цикличное меню, витаминизация, персонал и др.)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27) медицинское обслуживание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latin typeface="Times New Roman"/>
                          <a:ea typeface="Times New Roman"/>
                        </a:rPr>
                        <a:t>Договор на 2013 год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Программа «Здоровье»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,договор на 2013г.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1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28) наличие рекламы на сайте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3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29) СанПиН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30)Выпускники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В работе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Пустая страничка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Только медалисты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0548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31) муниципальное задание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i="1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9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На момент проверки Муниципальные задания на 2014 год всех ОО находились на согласовании в Управлении образования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32)О безопасности на транспорте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Есть,добавить картинки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9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33)Обратная связь (гостевая книга, голосование, форум, контакты с партнерами по образовательному обществу)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Ошибка на странице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Пусто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 нашла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62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34)Предписания органов,  осуществляющих контроль (надзор)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Есть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Нет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6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35)Последние обновления информации на сайте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4 кв.2013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Сентябрь 2013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4 кв.2013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27.01.2014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4 кв 2013г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Январь 2014г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Февраль 2014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Февраль 2014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Январь 2014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 увидела даты 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Январь 2014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Февраль 2014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Январь 2014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</a:rPr>
                        <a:t>Не увидела даты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</a:rPr>
                        <a:t>Январь 2014г.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876" marR="378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Замечания, выявленные в ходе проведения анализа ведения и обновления сайтов ОО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032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Book Antiqua" pitchFamily="18" charset="0"/>
              </a:rPr>
              <a:t>* Копии учредительных документов не доступны для просмотра (либо ошибка на странице, либо имеется только заголовок и т.д.)</a:t>
            </a:r>
          </a:p>
          <a:p>
            <a:pPr>
              <a:buNone/>
            </a:pPr>
            <a:r>
              <a:rPr lang="ru-RU" sz="1800" dirty="0" smtClean="0">
                <a:latin typeface="Book Antiqua" pitchFamily="18" charset="0"/>
              </a:rPr>
              <a:t>* Нормативная база образовательных организаций не соответствует действующему законодательству (не обновляются законодательные акты, лицензия и свидетельство с истекшим сроком действия )</a:t>
            </a:r>
          </a:p>
          <a:p>
            <a:pPr>
              <a:buNone/>
            </a:pPr>
            <a:r>
              <a:rPr lang="ru-RU" sz="1800" dirty="0" smtClean="0">
                <a:latin typeface="Book Antiqua" pitchFamily="18" charset="0"/>
              </a:rPr>
              <a:t>* Разделы сайта «ЕГЭ/ГИА», «ФГОС» -  наполнены большим объемом законодательных актов, информацией, скаченной из  интернета, а применительно к образовательной организации ничего нет.</a:t>
            </a:r>
          </a:p>
          <a:p>
            <a:pPr>
              <a:buNone/>
            </a:pPr>
            <a:r>
              <a:rPr lang="ru-RU" sz="1800" dirty="0" smtClean="0">
                <a:latin typeface="Book Antiqua" pitchFamily="18" charset="0"/>
              </a:rPr>
              <a:t>* Страничка «Новости» имеет большое количество фото без комментариев.</a:t>
            </a:r>
          </a:p>
          <a:p>
            <a:pPr>
              <a:buNone/>
            </a:pPr>
            <a:r>
              <a:rPr lang="ru-RU" sz="1800" dirty="0" smtClean="0">
                <a:latin typeface="Book Antiqua" pitchFamily="18" charset="0"/>
              </a:rPr>
              <a:t>* Обновление информации осуществляется с нарушением сроков, установленных федеральным законодательством.</a:t>
            </a:r>
          </a:p>
          <a:p>
            <a:pPr>
              <a:buNone/>
            </a:pPr>
            <a:r>
              <a:rPr lang="ru-RU" sz="1800" dirty="0" smtClean="0">
                <a:latin typeface="Book Antiqua" pitchFamily="18" charset="0"/>
              </a:rPr>
              <a:t>* Навигация сайта (очень проблематично искать информацию)</a:t>
            </a:r>
            <a:endParaRPr lang="ru-RU" sz="1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500306"/>
            <a:ext cx="8568952" cy="27860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*МБОУ СОШ 42 </a:t>
            </a:r>
            <a:r>
              <a:rPr lang="en-US" dirty="0" smtClean="0"/>
              <a:t>http://www.volschool42.ru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*МБОУ СОШ 45</a:t>
            </a:r>
            <a:r>
              <a:rPr lang="en-US" dirty="0" smtClean="0"/>
              <a:t> http://www.shkolano45.edusite.ru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*МАОУ СОШ 48</a:t>
            </a:r>
            <a:r>
              <a:rPr lang="en-US" dirty="0" smtClean="0"/>
              <a:t> http://www.shkola-48.ru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*МБОУ СОШ 50</a:t>
            </a:r>
            <a:r>
              <a:rPr lang="en-US" dirty="0" smtClean="0"/>
              <a:t> http://www.ssh50.ru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*МБОУ ООШ49 </a:t>
            </a:r>
            <a:r>
              <a:rPr lang="en-US" dirty="0" smtClean="0"/>
              <a:t>http://www.sh49volod.schools.by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Рекомендуемые сайты ОО как образцовые по содержанию и внешнему виду (навигации)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4744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Государственные органы, контролирующие наличие сайта ОО</a:t>
            </a:r>
            <a:endParaRPr lang="ru-RU" sz="2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467544" y="1268760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WordArt 4"/>
          <p:cNvSpPr>
            <a:spLocks noChangeArrowheads="1" noChangeShapeType="1" noTextEdit="1"/>
          </p:cNvSpPr>
          <p:nvPr/>
        </p:nvSpPr>
        <p:spPr bwMode="gray">
          <a:xfrm>
            <a:off x="971600" y="2780928"/>
            <a:ext cx="7488832" cy="792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Благодарю за внимание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0">
                    <a:schemeClr val="accent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3924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</a:t>
            </a:r>
          </a:p>
          <a:p>
            <a:pPr>
              <a:buNone/>
            </a:pPr>
            <a:r>
              <a:rPr lang="ru-RU" sz="3200" dirty="0" smtClean="0"/>
              <a:t>  </a:t>
            </a:r>
            <a:r>
              <a:rPr lang="ru-RU" sz="2800" dirty="0" smtClean="0">
                <a:latin typeface="Book Antiqua" pitchFamily="18" charset="0"/>
              </a:rPr>
              <a:t>Информационное общество характеризуется высоким уровнем развития информационных и телекоммуникационных технологий и их интенсивным использованием гражданами, бизнесом и органами государственной власти.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391400" cy="563562"/>
          </a:xfrm>
        </p:spPr>
        <p:txBody>
          <a:bodyPr/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Информационное общество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Internet-conn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16" y="3857628"/>
            <a:ext cx="1736981" cy="260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391400" cy="765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развития информационного общества в России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717032"/>
            <a:ext cx="8537032" cy="1944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lvl="0"/>
            <a:r>
              <a:rPr lang="ru-RU" sz="2800" dirty="0" smtClean="0">
                <a:latin typeface="Book Antiqua" pitchFamily="18" charset="0"/>
              </a:rPr>
              <a:t>совершенствование системы государственного управления на основе использования информационных и телекоммуникационных технологи</a:t>
            </a:r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2204864"/>
            <a:ext cx="8424936" cy="13045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defTabSz="1066800">
              <a:lnSpc>
                <a:spcPct val="90000"/>
              </a:lnSpc>
            </a:pPr>
            <a:r>
              <a:rPr lang="ru-RU" sz="2800" dirty="0" smtClean="0">
                <a:latin typeface="Book Antiqua" pitchFamily="18" charset="0"/>
              </a:rPr>
              <a:t>развитие экономической, социально-политической,  культурной и духовной сфер жизни общества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1268760"/>
            <a:ext cx="8424936" cy="7116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lvl="0" defTabSz="1066800">
              <a:lnSpc>
                <a:spcPct val="90000"/>
              </a:lnSpc>
            </a:pPr>
            <a:r>
              <a:rPr lang="ru-RU" sz="2800" dirty="0" smtClean="0">
                <a:latin typeface="Book Antiqua" pitchFamily="18" charset="0"/>
              </a:rPr>
              <a:t>повышение качества жизни граждан </a:t>
            </a:r>
          </a:p>
          <a:p>
            <a:pPr defTabSz="1066800">
              <a:lnSpc>
                <a:spcPct val="90000"/>
              </a:lnSpc>
            </a:pPr>
            <a:endParaRPr lang="ru-RU" sz="28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248275"/>
          </a:xfrm>
        </p:spPr>
        <p:txBody>
          <a:bodyPr/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lt1"/>
                </a:solidFill>
                <a:latin typeface="Book Antiqua" pitchFamily="18" charset="0"/>
              </a:rPr>
              <a:t>Использование информационно-коммуникационных технологий в образовании и науке, а также подготовка квалифицированных кадров в сфере ИКТ</a:t>
            </a:r>
          </a:p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lt1"/>
                </a:solidFill>
                <a:latin typeface="Book Antiqua" pitchFamily="18" charset="0"/>
              </a:rPr>
              <a:t>Формирование </a:t>
            </a:r>
            <a:r>
              <a:rPr lang="ru-RU" sz="2400" dirty="0">
                <a:solidFill>
                  <a:schemeClr val="lt1"/>
                </a:solidFill>
                <a:latin typeface="Book Antiqua" pitchFamily="18" charset="0"/>
              </a:rPr>
              <a:t>в Российской Федерации электронного </a:t>
            </a:r>
            <a:r>
              <a:rPr lang="ru-RU" sz="2400" dirty="0" smtClean="0">
                <a:solidFill>
                  <a:schemeClr val="lt1"/>
                </a:solidFill>
                <a:latin typeface="Book Antiqua" pitchFamily="18" charset="0"/>
              </a:rPr>
              <a:t>правительства</a:t>
            </a:r>
          </a:p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lt1"/>
              </a:solidFill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Реализация Стратегии</a:t>
            </a:r>
            <a:b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357158" y="3284984"/>
            <a:ext cx="8429684" cy="3287288"/>
            <a:chOff x="205" y="832"/>
            <a:chExt cx="5427" cy="2498"/>
          </a:xfrm>
        </p:grpSpPr>
        <p:pic>
          <p:nvPicPr>
            <p:cNvPr id="8" name="Picture 52" descr="стрел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11095" flipH="1">
              <a:off x="3465" y="2420"/>
              <a:ext cx="75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1" descr="стрел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679749" flipH="1">
              <a:off x="3549" y="1931"/>
              <a:ext cx="58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0" descr="круг_4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" y="2528"/>
              <a:ext cx="1452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9" descr="стрел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080627" flipH="1">
              <a:off x="3490" y="1537"/>
              <a:ext cx="75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8" descr="стрел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911095">
              <a:off x="1624" y="2480"/>
              <a:ext cx="75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6" descr="стрел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19373">
              <a:off x="1557" y="1552"/>
              <a:ext cx="75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9" descr="палитр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1" y="922"/>
              <a:ext cx="30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9" descr="круг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0" y="1163"/>
              <a:ext cx="1454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2148" y="1183"/>
              <a:ext cx="1434" cy="1614"/>
            </a:xfrm>
            <a:prstGeom prst="ellipse">
              <a:avLst/>
            </a:prstGeom>
            <a:noFill/>
            <a:ln w="50800">
              <a:solidFill>
                <a:srgbClr val="0DACF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983" y="1095"/>
              <a:ext cx="1680" cy="10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DACF3"/>
                </a:gs>
                <a:gs pos="100000">
                  <a:srgbClr val="ABE2F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 flipV="1">
              <a:off x="2025" y="1778"/>
              <a:ext cx="1680" cy="10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DACF3"/>
                </a:gs>
                <a:gs pos="100000">
                  <a:srgbClr val="ABE2F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6" descr="образов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" y="859"/>
              <a:ext cx="35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 descr="ме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6" y="1587"/>
              <a:ext cx="322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стрел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920251">
              <a:off x="1662" y="1938"/>
              <a:ext cx="58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стрел_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1441">
              <a:off x="2680" y="1357"/>
              <a:ext cx="311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круг_больш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07" y="1575"/>
              <a:ext cx="1515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5" descr="круг_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0" y="1163"/>
              <a:ext cx="1406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6" descr="круг_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5" y="1764"/>
              <a:ext cx="151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8" descr="круг_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82" y="1775"/>
              <a:ext cx="145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7" descr="стрел_3"/>
            <p:cNvPicPr>
              <a:picLocks noChangeAspect="1" noChangeArrowheads="1"/>
            </p:cNvPicPr>
            <p:nvPr/>
          </p:nvPicPr>
          <p:blipFill>
            <a:blip r:embed="rId9" cstate="print"/>
            <a:srcRect r="37050" b="32973"/>
            <a:stretch>
              <a:fillRect/>
            </a:stretch>
          </p:blipFill>
          <p:spPr bwMode="auto">
            <a:xfrm rot="19425786" flipV="1">
              <a:off x="2762" y="2360"/>
              <a:ext cx="17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8" descr="ИКТ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23" y="1817"/>
              <a:ext cx="1311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230" y="1147"/>
              <a:ext cx="1214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000099"/>
                  </a:solidFill>
                </a:rPr>
                <a:t>Население 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362" y="2528"/>
              <a:ext cx="1091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000099"/>
                  </a:solidFill>
                </a:rPr>
                <a:t>Электронное правительство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415" y="1270"/>
              <a:ext cx="1213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 dirty="0">
                  <a:solidFill>
                    <a:srgbClr val="000099"/>
                  </a:solidFill>
                </a:rPr>
                <a:t>Образование и наука</a:t>
              </a: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322" y="1872"/>
              <a:ext cx="1214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 dirty="0">
                  <a:solidFill>
                    <a:srgbClr val="000099"/>
                  </a:solidFill>
                </a:rPr>
                <a:t>Здравоохранение и соц. защита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4170" y="1215"/>
              <a:ext cx="1255" cy="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 dirty="0">
                  <a:solidFill>
                    <a:srgbClr val="000099"/>
                  </a:solidFill>
                </a:rPr>
                <a:t>Гуманитарное просвещение </a:t>
              </a:r>
              <a:br>
                <a:rPr lang="ru-RU" sz="1300" b="1" dirty="0">
                  <a:solidFill>
                    <a:srgbClr val="000099"/>
                  </a:solidFill>
                </a:rPr>
              </a:br>
              <a:r>
                <a:rPr lang="ru-RU" sz="1300" b="1" dirty="0">
                  <a:solidFill>
                    <a:srgbClr val="000099"/>
                  </a:solidFill>
                </a:rPr>
                <a:t>и культура 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4184" y="1935"/>
              <a:ext cx="1212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>
                  <a:solidFill>
                    <a:srgbClr val="000099"/>
                  </a:solidFill>
                </a:rPr>
                <a:t>Обучение ИКТ</a:t>
              </a: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V="1">
              <a:off x="2870" y="832"/>
              <a:ext cx="0" cy="2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pic>
          <p:nvPicPr>
            <p:cNvPr id="36" name="Picture 40" descr="круг_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102" y="2461"/>
              <a:ext cx="153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4217" y="2528"/>
              <a:ext cx="1342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 b="1" dirty="0">
                  <a:solidFill>
                    <a:srgbClr val="000099"/>
                  </a:solidFill>
                </a:rPr>
                <a:t>Экономика и электронный бизнес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415" y="2583"/>
              <a:ext cx="1214" cy="4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b="1" dirty="0">
                  <a:solidFill>
                    <a:srgbClr val="000099"/>
                  </a:solidFill>
                </a:rPr>
                <a:t>Обеспечение безопасности жизнедеятельности</a:t>
              </a:r>
            </a:p>
          </p:txBody>
        </p:sp>
        <p:pic>
          <p:nvPicPr>
            <p:cNvPr id="39" name="Picture 53" descr="народ_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30" y="2070"/>
              <a:ext cx="40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4" descr="пожар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1" y="2957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" descr="деньги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130" y="2947"/>
              <a:ext cx="40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391400" cy="563562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Оказание услуг в электронном виде: </a:t>
            </a:r>
            <a:endParaRPr lang="ru-RU" sz="25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500034" y="1142984"/>
            <a:ext cx="7500990" cy="185738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</a:rPr>
              <a:t>п</a:t>
            </a:r>
            <a:r>
              <a:rPr lang="ru-RU" sz="1400" b="1" dirty="0" smtClean="0">
                <a:solidFill>
                  <a:srgbClr val="000000"/>
                </a:solidFill>
              </a:rPr>
              <a:t>редоставление информации о зачислении в образовательное учреждение;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о результатах сданных экзаменов, тестирования и иных вступительных испытаниях;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о текущей успеваемости учащегося;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ведение электронного дневника и электронного журнала успеваемости;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предоставление информации об образовательных программах и учебных планах, рабочих программах учебных курсов, предметов, дисциплин и т.д.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14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4282" y="4000504"/>
            <a:ext cx="4071966" cy="1500198"/>
            <a:chOff x="142844" y="4726113"/>
            <a:chExt cx="6357950" cy="142159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black">
            <a:xfrm>
              <a:off x="142844" y="4726113"/>
              <a:ext cx="6357950" cy="639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74B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Всероссийская образовательная сеть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42844" y="5357826"/>
              <a:ext cx="6357950" cy="789881"/>
              <a:chOff x="142844" y="5357826"/>
              <a:chExt cx="6357950" cy="789881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42844" y="5357826"/>
                <a:ext cx="6357950" cy="789881"/>
              </a:xfrm>
              <a:prstGeom prst="rect">
                <a:avLst/>
              </a:prstGeom>
              <a:solidFill>
                <a:srgbClr val="0874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789588" y="5500702"/>
                <a:ext cx="29252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www.dnevnik.ru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1" name="Рисунок 10" descr="2014-02-16_155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7314" y="3068960"/>
            <a:ext cx="4103158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14-02-16_160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741524" cy="36004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 bwMode="auto">
          <a:xfrm>
            <a:off x="683568" y="1556792"/>
            <a:ext cx="3286148" cy="71438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Создание электронных образовательных ресурсов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16113" r="9179" b="13688"/>
          <a:stretch>
            <a:fillRect/>
          </a:stretch>
        </p:blipFill>
        <p:spPr bwMode="auto">
          <a:xfrm>
            <a:off x="5220072" y="3933056"/>
            <a:ext cx="35251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4" cstate="print"/>
          <a:srcRect l="10218" t="15094" r="8967" b="11754"/>
          <a:stretch>
            <a:fillRect/>
          </a:stretch>
        </p:blipFill>
        <p:spPr bwMode="auto">
          <a:xfrm>
            <a:off x="5220072" y="1484784"/>
            <a:ext cx="355056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68152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Внедрение информационных технологий </a:t>
            </a:r>
            <a:br>
              <a:rPr lang="ru-RU" sz="2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учебно-образовательные процессы образовательных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 t="2799" b="4839"/>
          <a:stretch>
            <a:fillRect/>
          </a:stretch>
        </p:blipFill>
        <p:spPr bwMode="auto">
          <a:xfrm>
            <a:off x="5796136" y="1124744"/>
            <a:ext cx="302105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 t="5598" b="4839"/>
          <a:stretch>
            <a:fillRect/>
          </a:stretch>
        </p:blipFill>
        <p:spPr bwMode="auto">
          <a:xfrm>
            <a:off x="251520" y="1124744"/>
            <a:ext cx="311545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5" cstate="print"/>
          <a:srcRect t="5598" b="7638"/>
          <a:stretch>
            <a:fillRect/>
          </a:stretch>
        </p:blipFill>
        <p:spPr bwMode="auto">
          <a:xfrm>
            <a:off x="179512" y="4077072"/>
            <a:ext cx="3190500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6" cstate="print"/>
          <a:srcRect t="2799" b="4839"/>
          <a:stretch>
            <a:fillRect/>
          </a:stretch>
        </p:blipFill>
        <p:spPr bwMode="auto">
          <a:xfrm>
            <a:off x="5796136" y="4149080"/>
            <a:ext cx="3024336" cy="2234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Повышение уровня ИКТ работников образования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7" cstate="print"/>
          <a:srcRect t="25190" b="18833"/>
          <a:stretch>
            <a:fillRect/>
          </a:stretch>
        </p:blipFill>
        <p:spPr bwMode="auto">
          <a:xfrm>
            <a:off x="2843808" y="2852936"/>
            <a:ext cx="3528392" cy="1580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2014-02-16_162252.jpg"/>
          <p:cNvPicPr>
            <a:picLocks noChangeAspect="1"/>
          </p:cNvPicPr>
          <p:nvPr/>
        </p:nvPicPr>
        <p:blipFill>
          <a:blip r:embed="rId2" cstate="print"/>
          <a:srcRect b="23174"/>
          <a:stretch>
            <a:fillRect/>
          </a:stretch>
        </p:blipFill>
        <p:spPr>
          <a:xfrm>
            <a:off x="179512" y="1772816"/>
            <a:ext cx="3024336" cy="1971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 descr="2014-02-16_161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37112"/>
            <a:ext cx="3062327" cy="2053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 descr="2014-02-16_161350.jpg"/>
          <p:cNvPicPr>
            <a:picLocks noChangeAspect="1"/>
          </p:cNvPicPr>
          <p:nvPr/>
        </p:nvPicPr>
        <p:blipFill>
          <a:blip r:embed="rId4" cstate="print"/>
          <a:srcRect b="14722"/>
          <a:stretch>
            <a:fillRect/>
          </a:stretch>
        </p:blipFill>
        <p:spPr>
          <a:xfrm>
            <a:off x="5940152" y="4509120"/>
            <a:ext cx="305932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123728" y="1268760"/>
            <a:ext cx="5040560" cy="360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Официальный сайт образовательной организации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7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Обеспечение открытости и доступности информации о деятельности </a:t>
            </a:r>
            <a:br>
              <a:rPr lang="ru-RU" sz="27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7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образовательных организации в сети Интернет</a:t>
            </a:r>
            <a:r>
              <a:rPr lang="en-US" sz="2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2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3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" name="Рисунок 22" descr="2014-02-16_161431.jpg"/>
          <p:cNvPicPr>
            <a:picLocks noChangeAspect="1"/>
          </p:cNvPicPr>
          <p:nvPr/>
        </p:nvPicPr>
        <p:blipFill>
          <a:blip r:embed="rId5" cstate="print"/>
          <a:srcRect l="6897" r="7577"/>
          <a:stretch>
            <a:fillRect/>
          </a:stretch>
        </p:blipFill>
        <p:spPr>
          <a:xfrm>
            <a:off x="6012160" y="1844824"/>
            <a:ext cx="302433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2014-02-16_161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2996952"/>
            <a:ext cx="4104456" cy="1946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4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Открытость и доступность </a:t>
            </a:r>
            <a:b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ru-RU" sz="3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информационных ресурсов</a:t>
            </a:r>
            <a:r>
              <a:rPr lang="en-US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8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65760" lvl="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Образовательная организация обеспечивает открытость и доступность: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1. Информации: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о дате создания образовательной организации, об учредителе, о месте нахождения, графике работы, контактных телефонах и адресах электронной почты;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о структуре и об органах управления образовательной организации;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 о реализуемых образовательных программах;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о языках образования;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о федеральных государственных образовательных  стандартах, об образовательных стандартах;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о персональном составе педагогических работников с указанием уровня образования, квалификации и опыта работы;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о материально-техническом обеспечении образовательной организации.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2. Копий: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 Устава образовательной организации;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-лицензии на осуществление образовательной деятельности (с приложениями);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 свидетельства о государственной аккредитации ( с приложениями);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-плана финансово-хозяйственной деятельности;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</a:rPr>
              <a:t>локальных нормативных актов образовательной организации.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3. Отчета о поступлении финансовых и материальных средств и об их расходовании по итогам финансового года.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4. Отчета о результатах самообследования.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5. Документов о порядке оказания платных образовательных услуг, в том числе образец договора, документ об утверждении стоимости обучения по каждой образовательной программе.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6.  Предписаний органов, осуществляющих государственный контроль (надзор) в сфере образования, отчеты об исполнении таких предписаний.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</a:pPr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</a:rPr>
              <a:t>7. Иной  информации, которая размещается, опубликовывается по решению образовательной организации.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1965</Words>
  <Application>Microsoft Office PowerPoint</Application>
  <PresentationFormat>Экран (4:3)</PresentationFormat>
  <Paragraphs>693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Стратегия развития информационного общества</vt:lpstr>
      <vt:lpstr>Информационное общество</vt:lpstr>
      <vt:lpstr>Цель развития информационного общества в России</vt:lpstr>
      <vt:lpstr>Реализация Стратегии </vt:lpstr>
      <vt:lpstr>Оказание услуг в электронном виде: </vt:lpstr>
      <vt:lpstr> Внедрение информационных технологий  в учебно-образовательные процессы образовательных организаций</vt:lpstr>
      <vt:lpstr>Повышение уровня ИКТ работников образования</vt:lpstr>
      <vt:lpstr>Обеспечение открытости и доступности информации о деятельности  образовательных организации в сети Интернет </vt:lpstr>
      <vt:lpstr>Открытость и доступность  информационных ресурсов </vt:lpstr>
      <vt:lpstr>Обновление информации на сайте образовательной организации</vt:lpstr>
      <vt:lpstr>Слайд 11</vt:lpstr>
      <vt:lpstr>Слайд 12</vt:lpstr>
      <vt:lpstr>Слайд 13</vt:lpstr>
      <vt:lpstr>Замечания, выявленные в ходе проведения анализа ведения и обновления сайтов ОО</vt:lpstr>
      <vt:lpstr>Рекомендуемые сайты ОО как образцовые по содержанию и внешнему виду (навигации)</vt:lpstr>
      <vt:lpstr>Государственные органы, контролирующие наличие сайта ОО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информационного общества</dc:title>
  <dc:creator>User</dc:creator>
  <cp:lastModifiedBy>Polunochnik</cp:lastModifiedBy>
  <cp:revision>78</cp:revision>
  <dcterms:created xsi:type="dcterms:W3CDTF">2011-10-02T12:49:29Z</dcterms:created>
  <dcterms:modified xsi:type="dcterms:W3CDTF">2014-02-19T16:05:19Z</dcterms:modified>
</cp:coreProperties>
</file>